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97" r:id="rId3"/>
    <p:sldId id="286" r:id="rId4"/>
    <p:sldId id="298" r:id="rId5"/>
    <p:sldId id="311" r:id="rId6"/>
    <p:sldId id="312" r:id="rId7"/>
    <p:sldId id="313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  <p:sldId id="307" r:id="rId17"/>
    <p:sldId id="309" r:id="rId18"/>
    <p:sldId id="308" r:id="rId19"/>
    <p:sldId id="310" r:id="rId20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0D8B46"/>
    <a:srgbClr val="2C2C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812" autoAdjust="0"/>
    <p:restoredTop sz="66119" autoAdjust="0"/>
  </p:normalViewPr>
  <p:slideViewPr>
    <p:cSldViewPr snapToGrid="0" showGuides="1">
      <p:cViewPr varScale="1">
        <p:scale>
          <a:sx n="78" d="100"/>
          <a:sy n="78" d="100"/>
        </p:scale>
        <p:origin x="132" y="558"/>
      </p:cViewPr>
      <p:guideLst>
        <p:guide orient="horz" pos="2137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62F5BD-5648-4223-8D90-D5276EA4D7E0}" type="datetimeFigureOut">
              <a:rPr lang="zh-CN" altLang="en-US" smtClean="0"/>
              <a:pPr/>
              <a:t>2023/4/5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92002F-FB5B-4646-BA5E-A49F3E4D26C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09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给大家增加一些无用的知识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2002F-FB5B-4646-BA5E-A49F3E4D26CF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这是用二进制表示的数字 </a:t>
            </a:r>
            <a:r>
              <a:rPr lang="en-US" altLang="zh-CN" b="0" i="0" dirty="0">
                <a:solidFill>
                  <a:srgbClr val="34495E"/>
                </a:solidFill>
                <a:effectLst/>
                <a:latin typeface="myfont"/>
              </a:rPr>
              <a:t>1-10 </a:t>
            </a:r>
          </a:p>
          <a:p>
            <a:pPr algn="l"/>
            <a:endParaRPr lang="zh-CN" altLang="en-US" b="0" i="0" dirty="0">
              <a:solidFill>
                <a:srgbClr val="34495E"/>
              </a:solidFill>
              <a:effectLst/>
              <a:latin typeface="myfont"/>
            </a:endParaRPr>
          </a:p>
          <a:p>
            <a:pPr algn="l"/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第四行白点是定位符，标记二进制数字的起始点。</a:t>
            </a:r>
            <a:endParaRPr lang="en-US" altLang="zh-CN" b="0" i="0" dirty="0">
              <a:solidFill>
                <a:srgbClr val="34495E"/>
              </a:solidFill>
              <a:effectLst/>
              <a:latin typeface="myfont"/>
            </a:endParaRPr>
          </a:p>
          <a:p>
            <a:pPr algn="l"/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定位符上面三行，从下往上依次为二进制数的三位：</a:t>
            </a:r>
            <a:r>
              <a:rPr lang="en-US" altLang="zh-CN" b="0" i="0" dirty="0">
                <a:solidFill>
                  <a:srgbClr val="34495E"/>
                </a:solidFill>
                <a:effectLst/>
                <a:latin typeface="myfont"/>
              </a:rPr>
              <a:t>2⁰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、</a:t>
            </a:r>
            <a:r>
              <a:rPr lang="en-US" altLang="zh-CN" b="0" i="0" dirty="0">
                <a:solidFill>
                  <a:srgbClr val="34495E"/>
                </a:solidFill>
                <a:effectLst/>
                <a:latin typeface="myfont"/>
              </a:rPr>
              <a:t>2¹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、</a:t>
            </a:r>
            <a:r>
              <a:rPr lang="en-US" altLang="zh-CN" b="0" i="0" dirty="0">
                <a:solidFill>
                  <a:srgbClr val="34495E"/>
                </a:solidFill>
                <a:effectLst/>
                <a:latin typeface="myfont"/>
              </a:rPr>
              <a:t>2²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；然后跳到下一列，从下往上依次为</a:t>
            </a:r>
            <a:r>
              <a:rPr lang="en-US" altLang="zh-CN" b="0" i="0" dirty="0">
                <a:solidFill>
                  <a:srgbClr val="34495E"/>
                </a:solidFill>
                <a:effectLst/>
                <a:latin typeface="myfont"/>
              </a:rPr>
              <a:t>2³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、</a:t>
            </a:r>
            <a:r>
              <a:rPr lang="en-US" altLang="zh-CN" b="0" i="0" dirty="0">
                <a:solidFill>
                  <a:srgbClr val="34495E"/>
                </a:solidFill>
                <a:effectLst/>
                <a:latin typeface="myfont"/>
              </a:rPr>
              <a:t>2⁴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、</a:t>
            </a:r>
            <a:r>
              <a:rPr lang="en-US" altLang="zh-CN" b="0" i="0" dirty="0">
                <a:solidFill>
                  <a:srgbClr val="34495E"/>
                </a:solidFill>
                <a:effectLst/>
                <a:latin typeface="myfont"/>
              </a:rPr>
              <a:t>2⁵</a:t>
            </a:r>
            <a:endParaRPr lang="zh-CN" altLang="en-US" b="0" i="0" dirty="0">
              <a:solidFill>
                <a:srgbClr val="34495E"/>
              </a:solidFill>
              <a:effectLst/>
              <a:latin typeface="myfon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2002F-FB5B-4646-BA5E-A49F3E4D26CF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207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阿雷西博信息是某种意义上的自解译系统，后面部分的信息都是可以基于前面的信息推导出来的。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因此利用第一部分的信息，可以推导第二部分的信息：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忽略最下一行是占位符，可以看到这是 </a:t>
            </a:r>
            <a:r>
              <a:rPr lang="en-US" altLang="zh-CN" b="0" i="0" dirty="0">
                <a:solidFill>
                  <a:srgbClr val="34495E"/>
                </a:solidFill>
                <a:effectLst/>
                <a:latin typeface="myfont"/>
              </a:rPr>
              <a:t>5 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个二进制数，即 </a:t>
            </a:r>
            <a:r>
              <a:rPr lang="en-US" altLang="zh-CN" b="0" i="0" dirty="0">
                <a:solidFill>
                  <a:srgbClr val="34495E"/>
                </a:solidFill>
                <a:effectLst/>
                <a:latin typeface="myfont"/>
              </a:rPr>
              <a:t>1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、</a:t>
            </a:r>
            <a:r>
              <a:rPr lang="en-US" altLang="zh-CN" b="0" i="0" dirty="0">
                <a:solidFill>
                  <a:srgbClr val="34495E"/>
                </a:solidFill>
                <a:effectLst/>
                <a:latin typeface="myfont"/>
              </a:rPr>
              <a:t>6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、</a:t>
            </a:r>
            <a:r>
              <a:rPr lang="en-US" altLang="zh-CN" b="0" i="0" dirty="0">
                <a:solidFill>
                  <a:srgbClr val="34495E"/>
                </a:solidFill>
                <a:effectLst/>
                <a:latin typeface="myfont"/>
              </a:rPr>
              <a:t>7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、</a:t>
            </a:r>
            <a:r>
              <a:rPr lang="en-US" altLang="zh-CN" b="0" i="0" dirty="0">
                <a:solidFill>
                  <a:srgbClr val="34495E"/>
                </a:solidFill>
                <a:effectLst/>
                <a:latin typeface="myfont"/>
              </a:rPr>
              <a:t>8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、</a:t>
            </a:r>
            <a:r>
              <a:rPr lang="en-US" altLang="zh-CN" b="0" i="0" dirty="0">
                <a:solidFill>
                  <a:srgbClr val="34495E"/>
                </a:solidFill>
                <a:effectLst/>
                <a:latin typeface="myfont"/>
              </a:rPr>
              <a:t>15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，</a:t>
            </a:r>
            <a:endParaRPr lang="en-US" altLang="zh-CN" b="0" i="0" dirty="0">
              <a:solidFill>
                <a:srgbClr val="34495E"/>
              </a:solidFill>
              <a:effectLst/>
              <a:latin typeface="myfont"/>
            </a:endParaRPr>
          </a:p>
          <a:p>
            <a:endParaRPr lang="en-US" altLang="zh-CN" b="0" i="0" dirty="0">
              <a:solidFill>
                <a:srgbClr val="34495E"/>
              </a:solidFill>
              <a:effectLst/>
              <a:latin typeface="myfont"/>
            </a:endParaRPr>
          </a:p>
          <a:p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这五个数代表碳基生命 </a:t>
            </a:r>
            <a:r>
              <a:rPr lang="en-US" altLang="zh-CN" b="0" i="0" dirty="0">
                <a:solidFill>
                  <a:srgbClr val="34495E"/>
                </a:solidFill>
                <a:effectLst/>
                <a:latin typeface="myfont"/>
              </a:rPr>
              <a:t>DNA 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所包含的 </a:t>
            </a:r>
            <a:r>
              <a:rPr lang="en-US" altLang="zh-CN" b="0" i="0" dirty="0">
                <a:solidFill>
                  <a:srgbClr val="34495E"/>
                </a:solidFill>
                <a:effectLst/>
                <a:latin typeface="myfont"/>
              </a:rPr>
              <a:t>5 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种化学元素的原子序数，由左至右分别为氢（</a:t>
            </a:r>
            <a:r>
              <a:rPr lang="en-US" altLang="zh-CN" b="0" i="0" dirty="0">
                <a:solidFill>
                  <a:srgbClr val="34495E"/>
                </a:solidFill>
                <a:effectLst/>
                <a:latin typeface="myfont"/>
              </a:rPr>
              <a:t>1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）、碳（</a:t>
            </a:r>
            <a:r>
              <a:rPr lang="en-US" altLang="zh-CN" b="0" i="0" dirty="0">
                <a:solidFill>
                  <a:srgbClr val="34495E"/>
                </a:solidFill>
                <a:effectLst/>
                <a:latin typeface="myfont"/>
              </a:rPr>
              <a:t>6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）、氮（</a:t>
            </a:r>
            <a:r>
              <a:rPr lang="en-US" altLang="zh-CN" b="0" i="0" dirty="0">
                <a:solidFill>
                  <a:srgbClr val="34495E"/>
                </a:solidFill>
                <a:effectLst/>
                <a:latin typeface="myfont"/>
              </a:rPr>
              <a:t>7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）、氧（</a:t>
            </a:r>
            <a:r>
              <a:rPr lang="en-US" altLang="zh-CN" b="0" i="0" dirty="0">
                <a:solidFill>
                  <a:srgbClr val="34495E"/>
                </a:solidFill>
                <a:effectLst/>
                <a:latin typeface="myfont"/>
              </a:rPr>
              <a:t>8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）和磷（</a:t>
            </a:r>
            <a:r>
              <a:rPr lang="en-US" altLang="zh-CN" b="0" i="0" dirty="0">
                <a:solidFill>
                  <a:srgbClr val="34495E"/>
                </a:solidFill>
                <a:effectLst/>
                <a:latin typeface="myfont"/>
              </a:rPr>
              <a:t>15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）。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2002F-FB5B-4646-BA5E-A49F3E4D26CF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8298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第三部分是 </a:t>
            </a:r>
            <a:r>
              <a:rPr lang="en-US" altLang="zh-CN" b="0" i="0" dirty="0">
                <a:solidFill>
                  <a:srgbClr val="34495E"/>
                </a:solidFill>
                <a:effectLst/>
                <a:latin typeface="myfont"/>
              </a:rPr>
              <a:t>12 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组绿色方块，有了前面的经验，可以很快写出每组方块所表示的数字。</a:t>
            </a:r>
            <a:endParaRPr lang="en-US" altLang="zh-CN" b="0" i="0" dirty="0">
              <a:solidFill>
                <a:srgbClr val="34495E"/>
              </a:solidFill>
              <a:effectLst/>
              <a:latin typeface="myfont"/>
            </a:endParaRPr>
          </a:p>
          <a:p>
            <a:endParaRPr lang="en-US" altLang="zh-CN" sz="1200" b="0" i="0" kern="1200" dirty="0">
              <a:solidFill>
                <a:srgbClr val="34495E"/>
              </a:solidFill>
              <a:effectLst/>
              <a:latin typeface="myfont"/>
              <a:ea typeface="+mn-ea"/>
              <a:cs typeface="+mn-cs"/>
            </a:endParaRPr>
          </a:p>
          <a:p>
            <a:r>
              <a:rPr lang="en-US" altLang="zh-CN" b="0" i="0" dirty="0">
                <a:solidFill>
                  <a:srgbClr val="34495E"/>
                </a:solidFill>
                <a:effectLst/>
                <a:latin typeface="myfont"/>
              </a:rPr>
              <a:t>12 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组绿色方块代表 </a:t>
            </a:r>
            <a:r>
              <a:rPr lang="en-US" altLang="zh-CN" b="0" i="0" dirty="0">
                <a:solidFill>
                  <a:srgbClr val="34495E"/>
                </a:solidFill>
                <a:effectLst/>
                <a:latin typeface="myfont"/>
              </a:rPr>
              <a:t>12 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个分子，对应的 </a:t>
            </a:r>
            <a:r>
              <a:rPr lang="en-US" altLang="zh-CN" b="0" i="0" dirty="0">
                <a:solidFill>
                  <a:srgbClr val="34495E"/>
                </a:solidFill>
                <a:effectLst/>
                <a:latin typeface="myfont"/>
              </a:rPr>
              <a:t>5 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位数字代表分子的组成，即第二段信息中氢、碳、氮、氧和磷五种原子的个数。</a:t>
            </a:r>
            <a:endParaRPr lang="en-US" altLang="zh-CN" b="0" i="0" dirty="0">
              <a:solidFill>
                <a:srgbClr val="34495E"/>
              </a:solidFill>
              <a:effectLst/>
              <a:latin typeface="myfont"/>
            </a:endParaRPr>
          </a:p>
          <a:p>
            <a:endParaRPr lang="en-US" altLang="zh-CN" b="0" i="0" dirty="0">
              <a:solidFill>
                <a:srgbClr val="34495E"/>
              </a:solidFill>
              <a:effectLst/>
              <a:latin typeface="myfont"/>
            </a:endParaRPr>
          </a:p>
          <a:p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把分子式写出来，它们是 </a:t>
            </a:r>
            <a:r>
              <a:rPr lang="en-US" altLang="zh-CN" b="0" i="0" dirty="0">
                <a:solidFill>
                  <a:srgbClr val="34495E"/>
                </a:solidFill>
                <a:effectLst/>
                <a:latin typeface="myfont"/>
              </a:rPr>
              <a:t>DNA 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的组成部分：</a:t>
            </a:r>
            <a:r>
              <a:rPr lang="en-US" altLang="zh-CN" b="0" i="0" dirty="0">
                <a:solidFill>
                  <a:srgbClr val="34495E"/>
                </a:solidFill>
                <a:effectLst/>
                <a:latin typeface="myfont"/>
              </a:rPr>
              <a:t>1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、</a:t>
            </a:r>
            <a:r>
              <a:rPr lang="en-US" altLang="zh-CN" b="0" i="0" dirty="0">
                <a:solidFill>
                  <a:srgbClr val="34495E"/>
                </a:solidFill>
                <a:effectLst/>
                <a:latin typeface="myfont"/>
              </a:rPr>
              <a:t>3 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行是脱氧核糖和四种碱基；</a:t>
            </a:r>
            <a:r>
              <a:rPr lang="en-US" altLang="zh-CN" b="0" i="0" dirty="0">
                <a:solidFill>
                  <a:srgbClr val="34495E"/>
                </a:solidFill>
                <a:effectLst/>
                <a:latin typeface="myfont"/>
              </a:rPr>
              <a:t>2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、</a:t>
            </a:r>
            <a:r>
              <a:rPr lang="en-US" altLang="zh-CN" b="0" i="0" dirty="0">
                <a:solidFill>
                  <a:srgbClr val="34495E"/>
                </a:solidFill>
                <a:effectLst/>
                <a:latin typeface="myfont"/>
              </a:rPr>
              <a:t>4 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行是磷酸盐。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2002F-FB5B-4646-BA5E-A49F3E4D26CF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08732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这部分可以拆开来看：</a:t>
            </a:r>
            <a:endParaRPr lang="en-US" altLang="zh-CN" b="0" i="0" dirty="0">
              <a:solidFill>
                <a:srgbClr val="34495E"/>
              </a:solidFill>
              <a:effectLst/>
              <a:latin typeface="myfont"/>
            </a:endParaRPr>
          </a:p>
          <a:p>
            <a:pPr algn="l"/>
            <a:endParaRPr lang="en-US" altLang="zh-CN" b="0" i="0" dirty="0">
              <a:solidFill>
                <a:srgbClr val="34495E"/>
              </a:solidFill>
              <a:effectLst/>
              <a:latin typeface="myfont"/>
            </a:endParaRPr>
          </a:p>
          <a:p>
            <a:pPr algn="l"/>
            <a:r>
              <a:rPr lang="en-US" altLang="zh-CN" b="0" i="0" dirty="0">
                <a:solidFill>
                  <a:srgbClr val="34495E"/>
                </a:solidFill>
                <a:effectLst/>
                <a:latin typeface="myfont"/>
              </a:rPr>
              <a:t>- 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蓝色部分纯粹是图画，代表的是 </a:t>
            </a:r>
            <a:r>
              <a:rPr lang="en-US" altLang="zh-CN" b="0" i="0" dirty="0">
                <a:solidFill>
                  <a:srgbClr val="34495E"/>
                </a:solidFill>
                <a:effectLst/>
                <a:latin typeface="myfont"/>
              </a:rPr>
              <a:t>DNA 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双螺旋结构。</a:t>
            </a:r>
          </a:p>
          <a:p>
            <a:pPr marL="171450" indent="-171450" algn="l">
              <a:buFontTx/>
              <a:buChar char="-"/>
            </a:pP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中间的白色方块是二进制数，转换一下是 </a:t>
            </a:r>
            <a:r>
              <a:rPr lang="en-US" altLang="zh-CN" b="0" i="0" dirty="0">
                <a:solidFill>
                  <a:srgbClr val="34495E"/>
                </a:solidFill>
                <a:effectLst/>
                <a:latin typeface="myfont"/>
              </a:rPr>
              <a:t>42 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亿，它表示人类基因组中碱基的数目（不过，那是基于 </a:t>
            </a:r>
            <a:r>
              <a:rPr lang="en-US" altLang="zh-CN" b="0" i="0" dirty="0">
                <a:solidFill>
                  <a:srgbClr val="34495E"/>
                </a:solidFill>
                <a:effectLst/>
                <a:latin typeface="myfont"/>
              </a:rPr>
              <a:t>1974 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年的错误认知，现在的科学结果约为 </a:t>
            </a:r>
            <a:r>
              <a:rPr lang="en-US" altLang="zh-CN" b="0" i="0" dirty="0">
                <a:solidFill>
                  <a:srgbClr val="34495E"/>
                </a:solidFill>
                <a:effectLst/>
                <a:latin typeface="myfont"/>
              </a:rPr>
              <a:t>30 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亿。）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2002F-FB5B-4646-BA5E-A49F3E4D26CF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049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类比第四部分：</a:t>
            </a:r>
            <a:endParaRPr lang="en-US" altLang="zh-CN" b="0" i="0" dirty="0">
              <a:solidFill>
                <a:srgbClr val="34495E"/>
              </a:solidFill>
              <a:effectLst/>
              <a:latin typeface="myfont"/>
            </a:endParaRPr>
          </a:p>
          <a:p>
            <a:pPr algn="l"/>
            <a:endParaRPr lang="en-US" altLang="zh-CN" b="0" i="0" dirty="0">
              <a:solidFill>
                <a:srgbClr val="34495E"/>
              </a:solidFill>
              <a:effectLst/>
              <a:latin typeface="myfont"/>
            </a:endParaRPr>
          </a:p>
          <a:p>
            <a:pPr marL="171450" indent="-171450" algn="l">
              <a:buFontTx/>
              <a:buChar char="-"/>
            </a:pP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红色部分是地球人的形象</a:t>
            </a:r>
            <a:endParaRPr lang="en-US" altLang="zh-CN" b="0" i="0" dirty="0">
              <a:solidFill>
                <a:srgbClr val="34495E"/>
              </a:solidFill>
              <a:effectLst/>
              <a:latin typeface="myfont"/>
            </a:endParaRPr>
          </a:p>
          <a:p>
            <a:pPr marL="171450" indent="-171450" algn="l">
              <a:buFontTx/>
              <a:buChar char="-"/>
            </a:pP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左侧水平方向四个白点代表二进制数字 </a:t>
            </a:r>
            <a:r>
              <a:rPr lang="en-US" altLang="zh-CN" b="0" i="0" dirty="0">
                <a:solidFill>
                  <a:srgbClr val="34495E"/>
                </a:solidFill>
                <a:effectLst/>
                <a:latin typeface="myfont"/>
              </a:rPr>
              <a:t>1110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（十进制为 </a:t>
            </a:r>
            <a:r>
              <a:rPr lang="en-US" altLang="zh-CN" b="0" i="0" dirty="0">
                <a:solidFill>
                  <a:srgbClr val="34495E"/>
                </a:solidFill>
                <a:effectLst/>
                <a:latin typeface="myfont"/>
              </a:rPr>
              <a:t>14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）。这里横着写是暗示，要用 </a:t>
            </a:r>
            <a:r>
              <a:rPr lang="en-US" altLang="zh-CN" b="0" i="0" dirty="0">
                <a:solidFill>
                  <a:srgbClr val="34495E"/>
                </a:solidFill>
                <a:effectLst/>
                <a:latin typeface="myfont"/>
              </a:rPr>
              <a:t>14 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乘以信号的波长 </a:t>
            </a:r>
            <a:r>
              <a:rPr lang="en-US" altLang="zh-CN" b="0" i="0" dirty="0">
                <a:solidFill>
                  <a:srgbClr val="34495E"/>
                </a:solidFill>
                <a:effectLst/>
                <a:latin typeface="myfont"/>
              </a:rPr>
              <a:t>126mm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，</a:t>
            </a:r>
            <a:r>
              <a:rPr lang="en-US" altLang="zh-CN" b="0" i="0" dirty="0">
                <a:solidFill>
                  <a:srgbClr val="34495E"/>
                </a:solidFill>
                <a:effectLst/>
                <a:latin typeface="myfont"/>
              </a:rPr>
              <a:t>14 × 126mm = 1,764mm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，</a:t>
            </a:r>
            <a:endParaRPr lang="en-US" altLang="zh-CN" b="0" i="0" dirty="0">
              <a:solidFill>
                <a:srgbClr val="34495E"/>
              </a:solidFill>
              <a:effectLst/>
              <a:latin typeface="myfont"/>
            </a:endParaRPr>
          </a:p>
          <a:p>
            <a:pPr marL="171450" indent="-171450" algn="l">
              <a:buFontTx/>
              <a:buChar char="-"/>
            </a:pP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蓝色是身高尺，代表这个数字是当时人类的平均身高。</a:t>
            </a:r>
            <a:endParaRPr lang="en-US" altLang="zh-CN" b="0" i="0" dirty="0">
              <a:solidFill>
                <a:srgbClr val="34495E"/>
              </a:solidFill>
              <a:effectLst/>
              <a:latin typeface="myfont"/>
            </a:endParaRPr>
          </a:p>
          <a:p>
            <a:pPr marL="171450" indent="-171450" algn="l">
              <a:buFontTx/>
              <a:buChar char="-"/>
            </a:pP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右边的白色图案为二进制数字，</a:t>
            </a:r>
            <a:r>
              <a:rPr lang="en-US" altLang="zh-CN" b="0" i="0" dirty="0">
                <a:solidFill>
                  <a:srgbClr val="34495E"/>
                </a:solidFill>
                <a:effectLst/>
                <a:latin typeface="myfont"/>
              </a:rPr>
              <a:t>4,292,853,750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 ，代表 </a:t>
            </a:r>
            <a:r>
              <a:rPr lang="en-US" altLang="zh-CN" b="0" i="0" dirty="0">
                <a:solidFill>
                  <a:srgbClr val="34495E"/>
                </a:solidFill>
                <a:effectLst/>
                <a:latin typeface="myfont"/>
              </a:rPr>
              <a:t>1974 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年地球上的人口总数</a:t>
            </a:r>
            <a:endParaRPr lang="en-US" altLang="zh-CN" b="0" i="0" dirty="0">
              <a:solidFill>
                <a:srgbClr val="34495E"/>
              </a:solidFill>
              <a:effectLst/>
              <a:latin typeface="myfont"/>
            </a:endParaRPr>
          </a:p>
          <a:p>
            <a:pPr marL="171450" indent="-171450" algn="l">
              <a:buFontTx/>
              <a:buChar char="-"/>
            </a:pPr>
            <a:endParaRPr lang="en-US" altLang="zh-CN" b="0" i="0" dirty="0">
              <a:solidFill>
                <a:srgbClr val="34495E"/>
              </a:solidFill>
              <a:effectLst/>
              <a:latin typeface="myfont"/>
            </a:endParaRPr>
          </a:p>
          <a:p>
            <a:pPr marL="171450" indent="-171450" algn="l">
              <a:buFontTx/>
              <a:buChar char="-"/>
            </a:pPr>
            <a:endParaRPr lang="zh-CN" altLang="en-US" b="0" i="0" dirty="0">
              <a:solidFill>
                <a:srgbClr val="34495E"/>
              </a:solidFill>
              <a:effectLst/>
              <a:latin typeface="myfon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2002F-FB5B-4646-BA5E-A49F3E4D26CF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9811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这部分展示的是太阳系，最左边最大的图案代表太阳，</a:t>
            </a:r>
            <a:endParaRPr lang="en-US" altLang="zh-CN" b="0" i="0" dirty="0">
              <a:solidFill>
                <a:srgbClr val="34495E"/>
              </a:solidFill>
              <a:effectLst/>
              <a:latin typeface="myfont"/>
            </a:endParaRPr>
          </a:p>
          <a:p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右边依次是九大行星；其中第三位的地球被升高了一格，代表该信息是从地球发出，同时靠近人类形态图案，表示人类生存于地球上。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2002F-FB5B-4646-BA5E-A49F3E4D26CF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29405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紫色图案圆弧部分代表发送此信息的阿雷西博望远镜，</a:t>
            </a:r>
            <a:r>
              <a:rPr lang="en-US" altLang="zh-CN" b="0" i="0" dirty="0">
                <a:solidFill>
                  <a:srgbClr val="34495E"/>
                </a:solidFill>
                <a:effectLst/>
                <a:latin typeface="myfont"/>
              </a:rPr>
              <a:t>M 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形部分为信号反射示意图。</a:t>
            </a:r>
            <a:endParaRPr lang="en-US" altLang="zh-CN" b="0" i="0" dirty="0">
              <a:solidFill>
                <a:srgbClr val="34495E"/>
              </a:solidFill>
              <a:effectLst/>
              <a:latin typeface="myfont"/>
            </a:endParaRPr>
          </a:p>
          <a:p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水平白色方块为二进制数字，</a:t>
            </a:r>
            <a:r>
              <a:rPr lang="en-US" altLang="zh-CN" dirty="0"/>
              <a:t>100101 111110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（二进制）</a:t>
            </a:r>
            <a:r>
              <a:rPr lang="en-US" altLang="zh-CN" b="0" i="0" dirty="0">
                <a:solidFill>
                  <a:srgbClr val="34495E"/>
                </a:solidFill>
                <a:effectLst/>
                <a:latin typeface="myfont"/>
              </a:rPr>
              <a:t>= </a:t>
            </a:r>
            <a:r>
              <a:rPr lang="en-US" altLang="zh-CN" dirty="0"/>
              <a:t>2,430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（十进制），</a:t>
            </a:r>
            <a:r>
              <a:rPr lang="en-US" altLang="zh-CN" dirty="0"/>
              <a:t>2430 × 126mm = 306,180mm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，表示望远镜的口镜。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2002F-FB5B-4646-BA5E-A49F3E4D26CF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9291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这些就是阿雷西博信息的解读内容，是不是感觉科学家的脑洞有点太大了 ？</a:t>
            </a:r>
            <a:endParaRPr lang="en-US" altLang="zh-CN" b="0" i="0" dirty="0">
              <a:solidFill>
                <a:srgbClr val="34495E"/>
              </a:solidFill>
              <a:effectLst/>
              <a:latin typeface="myfont"/>
            </a:endParaRPr>
          </a:p>
          <a:p>
            <a:pPr algn="l"/>
            <a:endParaRPr lang="en-US" altLang="zh-CN" b="0" i="0" dirty="0">
              <a:solidFill>
                <a:srgbClr val="34495E"/>
              </a:solidFill>
              <a:effectLst/>
              <a:latin typeface="myfont"/>
            </a:endParaRPr>
          </a:p>
          <a:p>
            <a:pPr algn="l"/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前面还算有点逻辑，后面就开始跑偏了。</a:t>
            </a:r>
            <a:endParaRPr lang="en-US" altLang="zh-CN" b="0" i="0" dirty="0">
              <a:solidFill>
                <a:srgbClr val="34495E"/>
              </a:solidFill>
              <a:effectLst/>
              <a:latin typeface="myfont"/>
            </a:endParaRPr>
          </a:p>
          <a:p>
            <a:pPr algn="l"/>
            <a:endParaRPr lang="en-US" altLang="zh-CN" b="0" i="0" dirty="0">
              <a:solidFill>
                <a:srgbClr val="34495E"/>
              </a:solidFill>
              <a:effectLst/>
              <a:latin typeface="myfon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其实 阿雷西博信息 采用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位图法的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自解译系统，虽然当年被设计出来的时候，很多诺贝尔奖得主都看不懂，但是它被认为是与素未谋面的外星人沟通的可行方法之一。</a:t>
            </a:r>
            <a:endParaRPr lang="en-US" altLang="zh-CN" b="0" i="0" dirty="0">
              <a:solidFill>
                <a:srgbClr val="34495E"/>
              </a:solidFill>
              <a:effectLst/>
              <a:latin typeface="myfon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="0" i="0" dirty="0">
              <a:solidFill>
                <a:srgbClr val="34495E"/>
              </a:solidFill>
              <a:effectLst/>
              <a:latin typeface="myfont"/>
            </a:endParaRPr>
          </a:p>
          <a:p>
            <a:pPr algn="l"/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因为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任何智慧生命应该都能识别出开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关和有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无，而这种二状态系统正是二进制的本质。</a:t>
            </a:r>
            <a:endParaRPr lang="en-US" altLang="zh-CN" b="0" i="0" dirty="0">
              <a:solidFill>
                <a:srgbClr val="0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l"/>
            <a:endParaRPr lang="en-US" altLang="zh-CN" b="0" i="0" dirty="0">
              <a:solidFill>
                <a:srgbClr val="34495E"/>
              </a:solidFill>
              <a:effectLst/>
              <a:latin typeface="myfont"/>
              <a:ea typeface="Microsoft YaHei" panose="020B0503020204020204" pitchFamily="34" charset="-122"/>
            </a:endParaRPr>
          </a:p>
          <a:p>
            <a:pPr algn="l"/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但是外星人能理解多少就不得而知了，毕竟这些信息包含着很多地球的文化背景。</a:t>
            </a:r>
            <a:endParaRPr lang="en-US" altLang="zh-CN" b="0" i="0" dirty="0">
              <a:solidFill>
                <a:srgbClr val="34495E"/>
              </a:solidFill>
              <a:effectLst/>
              <a:latin typeface="myfont"/>
              <a:ea typeface="Microsoft YaHe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2002F-FB5B-4646-BA5E-A49F3E4D26CF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6437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而最近几年，美国、英国、荷兰、中国 的科学家又设计了比 阿雷西博信息 更丰富的银河信标。</a:t>
            </a:r>
            <a:endParaRPr lang="en-US" altLang="zh-CN" b="0" i="0" dirty="0">
              <a:solidFill>
                <a:srgbClr val="34495E"/>
              </a:solidFill>
              <a:effectLst/>
              <a:latin typeface="myfont"/>
            </a:endParaRPr>
          </a:p>
          <a:p>
            <a:endParaRPr lang="en-US" altLang="zh-CN" sz="1200" b="0" i="0" kern="1200" dirty="0">
              <a:solidFill>
                <a:srgbClr val="34495E"/>
              </a:solidFill>
              <a:effectLst/>
              <a:latin typeface="myfon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它同样是采用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位图法传递信息，信息量更大。</a:t>
            </a:r>
            <a:endParaRPr lang="en-US" altLang="zh-CN" b="0" i="0" dirty="0">
              <a:solidFill>
                <a:srgbClr val="0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sz="1200" b="0" i="0" kern="1200" dirty="0">
              <a:solidFill>
                <a:srgbClr val="0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  <a:cs typeface="+mn-cs"/>
            </a:endParaRPr>
          </a:p>
          <a:p>
            <a:r>
              <a:rPr lang="zh-CN" altLang="en-US" sz="1200" b="0" i="0" kern="120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最离谱的是最后还附有一段地球在宇宙中的坐标信息，这段信息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PingFang SC"/>
              </a:rPr>
              <a:t>提供了以球状星团位置为参考系下的太阳系坐标，球状星团紧密排列着数千甚至数百万颗恒星，所以非常稳定地让主能够导航到地球并降临。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2002F-FB5B-4646-BA5E-A49F3E4D26CF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52745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万幸的是银河信标还没发出去。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因为现在地球上有能力发送这段信息的，只有 美国的艾伦望远镜阵列 和 中国天眼，目前两台射电望远镜目前都没搭载发射装置，但是加装发射器不是特别困难的事情。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问题在于，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be or not to be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？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question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2002F-FB5B-4646-BA5E-A49F3E4D26CF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887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 三体 电视剧里面，叶文洁最初收到 三体人 讯息的时候，识别到是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5A 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智能调制过的讯息，极可能不是宇宙噪音。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然后就把其中的讯息破解出来了。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按道理，地球人和三体人从来没有见过面，连对方用什么语言都不知道，为什么可以进行破译？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电视剧里面解释是 叶文洁 在研究自译解系统，这个又是什么东西，为什么能破译素未谋面的外星语言？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2002F-FB5B-4646-BA5E-A49F3E4D26CF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0079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在回答这两个问题之前，我们先来看一幅图片，相信大家都会有印象。</a:t>
            </a:r>
            <a:endParaRPr lang="en-US" altLang="zh-CN" b="0" i="0" dirty="0">
              <a:solidFill>
                <a:srgbClr val="34495E"/>
              </a:solidFill>
              <a:effectLst/>
              <a:latin typeface="myfont"/>
            </a:endParaRPr>
          </a:p>
          <a:p>
            <a:pPr algn="l"/>
            <a:endParaRPr lang="en-US" altLang="zh-CN" b="0" i="0" dirty="0">
              <a:solidFill>
                <a:srgbClr val="34495E"/>
              </a:solidFill>
              <a:effectLst/>
              <a:latin typeface="myfont"/>
            </a:endParaRPr>
          </a:p>
          <a:p>
            <a:pPr algn="l"/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这是上个世界 </a:t>
            </a:r>
            <a:r>
              <a:rPr lang="en-US" altLang="zh-CN" b="0" i="0" dirty="0">
                <a:solidFill>
                  <a:srgbClr val="34495E"/>
                </a:solidFill>
                <a:effectLst/>
                <a:latin typeface="myfont"/>
              </a:rPr>
              <a:t>70 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年代美国实施通过先驱者计划向宇宙发射的镀金铝板，它就像漂流瓶一样在宇宙中等待外星人捕获。</a:t>
            </a:r>
            <a:endParaRPr lang="en-US" altLang="zh-CN" b="0" i="0" dirty="0">
              <a:solidFill>
                <a:srgbClr val="34495E"/>
              </a:solidFill>
              <a:effectLst/>
              <a:latin typeface="myfont"/>
            </a:endParaRPr>
          </a:p>
          <a:p>
            <a:pPr algn="l"/>
            <a:endParaRPr lang="en-US" altLang="zh-CN" b="0" i="0" dirty="0">
              <a:solidFill>
                <a:srgbClr val="34495E"/>
              </a:solidFill>
              <a:effectLst/>
              <a:latin typeface="myfont"/>
            </a:endParaRPr>
          </a:p>
          <a:p>
            <a:pPr algn="l"/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美国人说它上面载有地球的信息，但是不是除了裸体男女和九大行星，其他都不知所云？</a:t>
            </a:r>
            <a:endParaRPr lang="en-US" altLang="zh-CN" b="0" i="0" dirty="0">
              <a:solidFill>
                <a:srgbClr val="34495E"/>
              </a:solidFill>
              <a:effectLst/>
              <a:latin typeface="myfont"/>
            </a:endParaRPr>
          </a:p>
          <a:p>
            <a:pPr algn="l"/>
            <a:endParaRPr lang="en-US" altLang="zh-CN" b="0" i="0" dirty="0">
              <a:solidFill>
                <a:srgbClr val="34495E"/>
              </a:solidFill>
              <a:effectLst/>
              <a:latin typeface="myfont"/>
            </a:endParaRPr>
          </a:p>
          <a:p>
            <a:pPr algn="l"/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连我们自己都看不懂的信息，外星人又要怎么看懂呢？</a:t>
            </a:r>
            <a:endParaRPr lang="en-US" altLang="zh-CN" b="0" i="0" dirty="0">
              <a:solidFill>
                <a:srgbClr val="34495E"/>
              </a:solidFill>
              <a:effectLst/>
              <a:latin typeface="myfont"/>
            </a:endParaRPr>
          </a:p>
          <a:p>
            <a:pPr algn="l"/>
            <a:endParaRPr lang="en-US" altLang="zh-CN" b="0" i="0" dirty="0">
              <a:solidFill>
                <a:srgbClr val="34495E"/>
              </a:solidFill>
              <a:effectLst/>
              <a:latin typeface="myfont"/>
            </a:endParaRPr>
          </a:p>
          <a:p>
            <a:br>
              <a:rPr lang="zh-CN" altLang="en-US" dirty="0"/>
            </a:br>
            <a:endParaRPr lang="zh-CN" altLang="en-US" b="0" i="0" dirty="0">
              <a:solidFill>
                <a:srgbClr val="34495E"/>
              </a:solidFill>
              <a:effectLst/>
              <a:latin typeface="myfon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2002F-FB5B-4646-BA5E-A49F3E4D26CF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6261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电视剧中 红岸基地 的射电望远镜，在现实中原型是前苏联的射电望远镜，当时苏联人对金星用摩斯密码发送了“世界和平”，但是没有任何回音，因为外星人极可能不认识摩斯密码。</a:t>
            </a:r>
            <a:endParaRPr lang="en-US" altLang="zh-CN" b="0" i="0" dirty="0">
              <a:solidFill>
                <a:srgbClr val="34495E"/>
              </a:solidFill>
              <a:effectLst/>
              <a:latin typeface="myfont"/>
            </a:endParaRPr>
          </a:p>
          <a:p>
            <a:pPr algn="l"/>
            <a:endParaRPr lang="en-US" altLang="zh-CN" b="0" i="0" dirty="0">
              <a:solidFill>
                <a:srgbClr val="34495E"/>
              </a:solidFill>
              <a:effectLst/>
              <a:latin typeface="myfont"/>
            </a:endParaRPr>
          </a:p>
          <a:p>
            <a:pPr algn="l"/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在那之后的 </a:t>
            </a:r>
            <a:r>
              <a:rPr lang="en-US" altLang="zh-CN" b="0" i="0" dirty="0">
                <a:solidFill>
                  <a:srgbClr val="34495E"/>
                </a:solidFill>
                <a:effectLst/>
                <a:latin typeface="myfont"/>
              </a:rPr>
              <a:t>12 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年，当时世界上最大的射电望远镜在美国建成，名为“阿雷西博射电望远镜”。 （现在最大的是中国天眼，但是天眼没有搭载发射系统）</a:t>
            </a:r>
            <a:endParaRPr lang="en-US" altLang="zh-CN" b="0" i="0" dirty="0">
              <a:solidFill>
                <a:srgbClr val="34495E"/>
              </a:solidFill>
              <a:effectLst/>
              <a:latin typeface="myfont"/>
            </a:endParaRPr>
          </a:p>
          <a:p>
            <a:pPr algn="l"/>
            <a:endParaRPr lang="en-US" altLang="zh-CN" b="0" i="0" dirty="0">
              <a:solidFill>
                <a:srgbClr val="34495E"/>
              </a:solidFill>
              <a:effectLst/>
              <a:latin typeface="myfon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当时美国的天文学家 </a:t>
            </a:r>
            <a:r>
              <a:rPr lang="zh-CN" altLang="en-US" sz="12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佛克兰</a:t>
            </a:r>
            <a:r>
              <a:rPr lang="en-US" altLang="zh-CN" sz="12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·</a:t>
            </a:r>
            <a:r>
              <a:rPr lang="zh-CN" altLang="en-US" sz="12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德雷克 就提出，是不是可以用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阿雷西博望远镜</a:t>
            </a:r>
            <a:r>
              <a:rPr lang="zh-CN" altLang="en-US" sz="12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发送一段外星人可以译解的内容？</a:t>
            </a:r>
            <a:endParaRPr lang="en-US" altLang="zh-CN" sz="1200" dirty="0">
              <a:solidFill>
                <a:schemeClr val="bg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solidFill>
                <a:schemeClr val="bg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但是外星人能读懂的内容应该是什么样的呢？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algn="l"/>
            <a:endParaRPr lang="en-US" altLang="zh-CN" b="0" i="0" dirty="0">
              <a:solidFill>
                <a:srgbClr val="34495E"/>
              </a:solidFill>
              <a:effectLst/>
              <a:latin typeface="myfont"/>
            </a:endParaRPr>
          </a:p>
          <a:p>
            <a:pPr algn="l"/>
            <a:endParaRPr lang="en-US" altLang="zh-CN" b="0" i="0" dirty="0">
              <a:solidFill>
                <a:srgbClr val="34495E"/>
              </a:solidFill>
              <a:effectLst/>
              <a:latin typeface="myfont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2002F-FB5B-4646-BA5E-A49F3E4D26CF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034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sz="1200" b="0" i="0" kern="1200" dirty="0">
                <a:solidFill>
                  <a:srgbClr val="34495E"/>
                </a:solidFill>
                <a:effectLst/>
                <a:latin typeface="myfont"/>
                <a:ea typeface="+mn-ea"/>
                <a:cs typeface="+mn-cs"/>
              </a:rPr>
              <a:t>他当时设计了一段 </a:t>
            </a:r>
            <a:r>
              <a:rPr lang="en-US" altLang="zh-CN" sz="1200" b="0" i="0" kern="1200" dirty="0">
                <a:solidFill>
                  <a:srgbClr val="34495E"/>
                </a:solidFill>
                <a:effectLst/>
                <a:latin typeface="myfont"/>
                <a:ea typeface="+mn-ea"/>
                <a:cs typeface="+mn-cs"/>
              </a:rPr>
              <a:t>169 </a:t>
            </a:r>
            <a:r>
              <a:rPr lang="zh-CN" altLang="en-US" sz="1200" b="0" i="0" kern="1200" dirty="0">
                <a:solidFill>
                  <a:srgbClr val="34495E"/>
                </a:solidFill>
                <a:effectLst/>
                <a:latin typeface="myfont"/>
                <a:ea typeface="+mn-ea"/>
                <a:cs typeface="+mn-cs"/>
              </a:rPr>
              <a:t>秒的无线电信号，发向了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武仙座球状星团 </a:t>
            </a:r>
            <a:r>
              <a:rPr lang="en-US" altLang="zh-CN" b="0" i="0" dirty="0">
                <a:solidFill>
                  <a:srgbClr val="34495E"/>
                </a:solidFill>
                <a:effectLst/>
                <a:latin typeface="myfont"/>
              </a:rPr>
              <a:t>M13 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（很遗憾不是主所在的 </a:t>
            </a:r>
            <a:r>
              <a:rPr lang="zh-CN" altLang="en-US" b="0" i="0" dirty="0">
                <a:solidFill>
                  <a:srgbClr val="040C28"/>
                </a:solidFill>
                <a:effectLst/>
                <a:latin typeface="Google Sans"/>
              </a:rPr>
              <a:t>半人马座阿尔法星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）</a:t>
            </a:r>
            <a:endParaRPr lang="en-US" altLang="zh-CN" sz="1200" b="0" i="0" kern="1200" dirty="0">
              <a:solidFill>
                <a:srgbClr val="34495E"/>
              </a:solidFill>
              <a:effectLst/>
              <a:latin typeface="myfont"/>
              <a:ea typeface="+mn-ea"/>
              <a:cs typeface="+mn-cs"/>
            </a:endParaRPr>
          </a:p>
          <a:p>
            <a:pPr algn="l"/>
            <a:endParaRPr lang="en-US" altLang="zh-CN" sz="1200" b="0" i="0" kern="1200" dirty="0">
              <a:solidFill>
                <a:srgbClr val="34495E"/>
              </a:solidFill>
              <a:effectLst/>
              <a:latin typeface="myfont"/>
              <a:ea typeface="+mn-ea"/>
              <a:cs typeface="+mn-cs"/>
            </a:endParaRPr>
          </a:p>
          <a:p>
            <a:pPr algn="l"/>
            <a:r>
              <a:rPr lang="zh-CN" altLang="en-US" sz="1200" b="0" i="0" kern="1200" dirty="0">
                <a:solidFill>
                  <a:srgbClr val="34495E"/>
                </a:solidFill>
                <a:effectLst/>
                <a:latin typeface="myfont"/>
                <a:ea typeface="+mn-ea"/>
                <a:cs typeface="+mn-cs"/>
              </a:rPr>
              <a:t>先听一下他当时发送的内容，大家能猜到是什么意思吗？</a:t>
            </a:r>
            <a:endParaRPr lang="en-US" altLang="zh-CN" sz="1200" b="0" i="0" kern="1200" dirty="0">
              <a:solidFill>
                <a:srgbClr val="34495E"/>
              </a:solidFill>
              <a:effectLst/>
              <a:latin typeface="myfont"/>
              <a:ea typeface="+mn-ea"/>
              <a:cs typeface="+mn-cs"/>
            </a:endParaRPr>
          </a:p>
          <a:p>
            <a:pPr algn="l"/>
            <a:endParaRPr lang="en-US" altLang="zh-CN" sz="1200" b="0" i="0" kern="1200" dirty="0">
              <a:solidFill>
                <a:srgbClr val="34495E"/>
              </a:solidFill>
              <a:effectLst/>
              <a:latin typeface="myfont"/>
              <a:ea typeface="+mn-ea"/>
              <a:cs typeface="+mn-cs"/>
            </a:endParaRPr>
          </a:p>
          <a:p>
            <a:pPr algn="l"/>
            <a:endParaRPr lang="en-US" altLang="zh-CN" sz="1200" b="0" i="0" kern="1200" dirty="0">
              <a:solidFill>
                <a:srgbClr val="34495E"/>
              </a:solidFill>
              <a:effectLst/>
              <a:latin typeface="myfont"/>
              <a:ea typeface="+mn-ea"/>
              <a:cs typeface="+mn-cs"/>
            </a:endParaRPr>
          </a:p>
          <a:p>
            <a:pPr algn="l"/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2002F-FB5B-4646-BA5E-A49F3E4D26CF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455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/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这段音频有两个音高，高音记为 </a:t>
            </a:r>
            <a:r>
              <a:rPr lang="en-US" altLang="zh-CN" b="0" i="0" dirty="0">
                <a:solidFill>
                  <a:srgbClr val="34495E"/>
                </a:solidFill>
                <a:effectLst/>
                <a:latin typeface="myfont"/>
              </a:rPr>
              <a:t>0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，低音记为 </a:t>
            </a:r>
            <a:r>
              <a:rPr lang="en-US" altLang="zh-CN" b="0" i="0" dirty="0">
                <a:solidFill>
                  <a:srgbClr val="34495E"/>
                </a:solidFill>
                <a:effectLst/>
                <a:latin typeface="myfont"/>
              </a:rPr>
              <a:t>1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，就能得到</a:t>
            </a:r>
            <a:r>
              <a:rPr lang="en-US" altLang="zh-CN" b="0" i="0" dirty="0">
                <a:solidFill>
                  <a:srgbClr val="34495E"/>
                </a:solidFill>
                <a:effectLst/>
                <a:latin typeface="myfont"/>
              </a:rPr>
              <a:t> 1679 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个 </a:t>
            </a:r>
            <a:r>
              <a:rPr lang="en-US" altLang="zh-CN" b="0" i="0" dirty="0">
                <a:solidFill>
                  <a:srgbClr val="34495E"/>
                </a:solidFill>
                <a:effectLst/>
                <a:latin typeface="myfont"/>
              </a:rPr>
              <a:t>0 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或 </a:t>
            </a:r>
            <a:r>
              <a:rPr lang="en-US" altLang="zh-CN" b="0" i="0" dirty="0">
                <a:solidFill>
                  <a:srgbClr val="34495E"/>
                </a:solidFill>
                <a:effectLst/>
                <a:latin typeface="myfont"/>
              </a:rPr>
              <a:t>1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，也就是说这段信息量含有 </a:t>
            </a:r>
            <a:r>
              <a:rPr lang="en-US" altLang="zh-CN" b="0" i="0" dirty="0">
                <a:solidFill>
                  <a:srgbClr val="34495E"/>
                </a:solidFill>
                <a:effectLst/>
                <a:latin typeface="myfont"/>
              </a:rPr>
              <a:t>1679 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个比特位。</a:t>
            </a: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2002F-FB5B-4646-BA5E-A49F3E4D26CF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47165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在解读这段信息之前，我们先回答前面的问题：</a:t>
            </a:r>
            <a:r>
              <a:rPr lang="zh-CN" altLang="en-US" sz="12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外星人能读懂什么样的信息？</a:t>
            </a:r>
            <a:endParaRPr lang="zh-CN" altLang="en-US" sz="1200" dirty="0">
              <a:solidFill>
                <a:schemeClr val="bg1"/>
              </a:solidFill>
            </a:endParaRPr>
          </a:p>
          <a:p>
            <a:pPr algn="l"/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在不考虑多宇宙的情况下，科学家认为，在我们这个宇宙中，放之四海而皆准的，就是物理学。或者说，是作为所有理工科基础的数学。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数学适用于全宇宙。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l"/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可以假设，如果一个文明能捕获到我们发出从射电望远镜发出的信息，那么这个文明一定懂数学，只是在数学的表达形式上跟我们不一样而已。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2002F-FB5B-4646-BA5E-A49F3E4D26CF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36305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德雷克希望外星人将这个字符串排列成矩形。</a:t>
            </a:r>
            <a:endParaRPr lang="en-US" altLang="zh-CN" b="0" i="0" dirty="0">
              <a:solidFill>
                <a:srgbClr val="34495E"/>
              </a:solidFill>
              <a:effectLst/>
              <a:latin typeface="myfont"/>
            </a:endParaRPr>
          </a:p>
          <a:p>
            <a:endParaRPr lang="en-US" altLang="zh-CN" b="0" i="0" dirty="0">
              <a:solidFill>
                <a:srgbClr val="34495E"/>
              </a:solidFill>
              <a:effectLst/>
              <a:latin typeface="myfont"/>
            </a:endParaRPr>
          </a:p>
          <a:p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将 </a:t>
            </a:r>
            <a:r>
              <a:rPr lang="en-US" altLang="zh-CN" b="0" i="0" dirty="0">
                <a:solidFill>
                  <a:srgbClr val="34495E"/>
                </a:solidFill>
                <a:effectLst/>
                <a:latin typeface="myfont"/>
              </a:rPr>
              <a:t>1679 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做质因子分解，</a:t>
            </a:r>
            <a:r>
              <a:rPr lang="en-US" altLang="zh-CN" dirty="0"/>
              <a:t>1679 = 23 x 73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，因此，</a:t>
            </a:r>
            <a:r>
              <a:rPr lang="en-US" altLang="zh-CN" b="0" i="0" dirty="0">
                <a:solidFill>
                  <a:srgbClr val="34495E"/>
                </a:solidFill>
                <a:effectLst/>
                <a:latin typeface="myfont"/>
              </a:rPr>
              <a:t>1679 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个 </a:t>
            </a:r>
            <a:r>
              <a:rPr lang="en-US" altLang="zh-CN" b="0" i="0" dirty="0">
                <a:solidFill>
                  <a:srgbClr val="34495E"/>
                </a:solidFill>
                <a:effectLst/>
                <a:latin typeface="myfont"/>
              </a:rPr>
              <a:t>0 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或 </a:t>
            </a:r>
            <a:r>
              <a:rPr lang="en-US" altLang="zh-CN" b="0" i="0" dirty="0">
                <a:solidFill>
                  <a:srgbClr val="34495E"/>
                </a:solidFill>
                <a:effectLst/>
                <a:latin typeface="myfont"/>
              </a:rPr>
              <a:t>1 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排列成矩形，只有两种排列方式： </a:t>
            </a:r>
            <a:r>
              <a:rPr lang="en-US" altLang="zh-CN" b="0" i="0" dirty="0">
                <a:solidFill>
                  <a:srgbClr val="34495E"/>
                </a:solidFill>
                <a:effectLst/>
                <a:latin typeface="myfont"/>
              </a:rPr>
              <a:t>23 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行 </a:t>
            </a:r>
            <a:r>
              <a:rPr lang="en-US" altLang="zh-CN" b="0" i="0" dirty="0">
                <a:solidFill>
                  <a:srgbClr val="34495E"/>
                </a:solidFill>
                <a:effectLst/>
                <a:latin typeface="myfont"/>
              </a:rPr>
              <a:t>73 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列，或 </a:t>
            </a:r>
            <a:r>
              <a:rPr lang="en-US" altLang="zh-CN" b="0" i="0" dirty="0">
                <a:solidFill>
                  <a:srgbClr val="34495E"/>
                </a:solidFill>
                <a:effectLst/>
                <a:latin typeface="myfont"/>
              </a:rPr>
              <a:t>73 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行 </a:t>
            </a:r>
            <a:r>
              <a:rPr lang="en-US" altLang="zh-CN" b="0" i="0" dirty="0">
                <a:solidFill>
                  <a:srgbClr val="34495E"/>
                </a:solidFill>
                <a:effectLst/>
                <a:latin typeface="myfont"/>
              </a:rPr>
              <a:t>23 </a:t>
            </a:r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列。</a:t>
            </a:r>
            <a:endParaRPr lang="en-US" altLang="zh-CN" b="0" i="0" dirty="0">
              <a:solidFill>
                <a:srgbClr val="34495E"/>
              </a:solidFill>
              <a:effectLst/>
              <a:latin typeface="myfont"/>
            </a:endParaRPr>
          </a:p>
          <a:p>
            <a:endParaRPr lang="en-US" altLang="zh-CN" b="0" i="0" dirty="0">
              <a:solidFill>
                <a:srgbClr val="34495E"/>
              </a:solidFill>
              <a:effectLst/>
              <a:latin typeface="myfont"/>
            </a:endParaRPr>
          </a:p>
          <a:p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不过，如果按前者排列，得到的图案是白噪声；如果按后一种方式排列，一个有意义的像素位图便会浮现出来。</a:t>
            </a:r>
            <a:endParaRPr lang="en-US" altLang="zh-CN" b="0" i="0" dirty="0">
              <a:solidFill>
                <a:srgbClr val="34495E"/>
              </a:solidFill>
              <a:effectLst/>
              <a:latin typeface="myfont"/>
            </a:endParaRPr>
          </a:p>
          <a:p>
            <a:endParaRPr lang="en-US" altLang="zh-CN" b="0" i="0" dirty="0">
              <a:solidFill>
                <a:srgbClr val="34495E"/>
              </a:solidFill>
              <a:effectLst/>
              <a:latin typeface="myfont"/>
            </a:endParaRPr>
          </a:p>
          <a:p>
            <a:r>
              <a:rPr lang="zh-CN" altLang="en-US" b="0" i="0" dirty="0">
                <a:solidFill>
                  <a:srgbClr val="34495E"/>
                </a:solidFill>
                <a:effectLst/>
                <a:latin typeface="myfont"/>
              </a:rPr>
              <a:t>为了方便解读，我们把这个对这个像素图上个色</a:t>
            </a:r>
            <a:br>
              <a:rPr lang="zh-CN" altLang="en-US" dirty="0"/>
            </a:b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2002F-FB5B-4646-BA5E-A49F3E4D26CF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2130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这部分是基础中的基础，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大家能看出来这部分是什么意思吗？</a:t>
            </a:r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92002F-FB5B-4646-BA5E-A49F3E4D26CF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6056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2B589-21DE-46A2-AF91-CC043ECE94FC}" type="datetimeFigureOut">
              <a:rPr lang="zh-CN" altLang="en-US" smtClean="0"/>
              <a:pPr/>
              <a:t>2023/4/5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486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2B589-21DE-46A2-AF91-CC043ECE94FC}" type="datetimeFigureOut">
              <a:rPr lang="zh-CN" altLang="en-US" smtClean="0"/>
              <a:pPr/>
              <a:t>2023/4/5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4974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2B589-21DE-46A2-AF91-CC043ECE94FC}" type="datetimeFigureOut">
              <a:rPr lang="zh-CN" altLang="en-US" smtClean="0"/>
              <a:pPr/>
              <a:t>2023/4/5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833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2B589-21DE-46A2-AF91-CC043ECE94FC}" type="datetimeFigureOut">
              <a:rPr lang="zh-CN" altLang="en-US" smtClean="0"/>
              <a:pPr/>
              <a:t>2023/4/5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0382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2B589-21DE-46A2-AF91-CC043ECE94FC}" type="datetimeFigureOut">
              <a:rPr lang="zh-CN" altLang="en-US" smtClean="0"/>
              <a:pPr/>
              <a:t>2023/4/5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115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2B589-21DE-46A2-AF91-CC043ECE94FC}" type="datetimeFigureOut">
              <a:rPr lang="zh-CN" altLang="en-US" smtClean="0"/>
              <a:pPr/>
              <a:t>2023/4/5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0179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2B589-21DE-46A2-AF91-CC043ECE94FC}" type="datetimeFigureOut">
              <a:rPr lang="zh-CN" altLang="en-US" smtClean="0"/>
              <a:pPr/>
              <a:t>2023/4/5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5756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2B589-21DE-46A2-AF91-CC043ECE94FC}" type="datetimeFigureOut">
              <a:rPr lang="zh-CN" altLang="en-US" smtClean="0"/>
              <a:pPr/>
              <a:t>2023/4/5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0184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2B589-21DE-46A2-AF91-CC043ECE94FC}" type="datetimeFigureOut">
              <a:rPr lang="zh-CN" altLang="en-US" smtClean="0"/>
              <a:pPr/>
              <a:t>2023/4/5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6096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2B589-21DE-46A2-AF91-CC043ECE94FC}" type="datetimeFigureOut">
              <a:rPr lang="zh-CN" altLang="en-US" smtClean="0"/>
              <a:pPr/>
              <a:t>2023/4/5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60931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2B589-21DE-46A2-AF91-CC043ECE94FC}" type="datetimeFigureOut">
              <a:rPr lang="zh-CN" altLang="en-US" smtClean="0"/>
              <a:pPr/>
              <a:t>2023/4/5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5667-C4D6-47D6-8639-FF047C3362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391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12B589-21DE-46A2-AF91-CC043ECE94FC}" type="datetimeFigureOut">
              <a:rPr lang="zh-CN" altLang="en-US" smtClean="0"/>
              <a:pPr/>
              <a:t>2023/4/5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55667-C4D6-47D6-8639-FF047C3362C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470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0" y="0"/>
            <a:ext cx="4312920" cy="284988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7940040" y="3992880"/>
            <a:ext cx="4130040" cy="271272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 rot="2026159">
            <a:off x="4161557" y="2465159"/>
            <a:ext cx="43292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solidFill>
                  <a:srgbClr val="FFFF00"/>
                </a:solidFill>
              </a:rPr>
              <a:t>如何和主沟通？</a:t>
            </a:r>
          </a:p>
        </p:txBody>
      </p:sp>
      <p:sp>
        <p:nvSpPr>
          <p:cNvPr id="13" name="文本框 12"/>
          <p:cNvSpPr txBox="1"/>
          <p:nvPr/>
        </p:nvSpPr>
        <p:spPr>
          <a:xfrm rot="1982386">
            <a:off x="4054181" y="5045692"/>
            <a:ext cx="2377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EXP    2023.04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2007140" y="3143160"/>
            <a:ext cx="2225040" cy="1470256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-28559" y="3318879"/>
            <a:ext cx="3016325" cy="19931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9906000" y="1298721"/>
            <a:ext cx="3016325" cy="19931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5853357" y="242309"/>
            <a:ext cx="3016325" cy="19931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5996281" y="4844425"/>
            <a:ext cx="3016325" cy="1993119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3BE4B6D-A1A3-49E8-8D2C-B4C62C0063D9}"/>
              </a:ext>
            </a:extLst>
          </p:cNvPr>
          <p:cNvSpPr txBox="1"/>
          <p:nvPr/>
        </p:nvSpPr>
        <p:spPr>
          <a:xfrm rot="1982386">
            <a:off x="4441446" y="4238341"/>
            <a:ext cx="4580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>
                <a:solidFill>
                  <a:schemeClr val="bg1"/>
                </a:solidFill>
              </a:rPr>
              <a:t>消灭人类暴政！ 世界属于三体！</a:t>
            </a:r>
          </a:p>
        </p:txBody>
      </p:sp>
    </p:spTree>
    <p:extLst>
      <p:ext uri="{BB962C8B-B14F-4D97-AF65-F5344CB8AC3E}">
        <p14:creationId xmlns:p14="http://schemas.microsoft.com/office/powerpoint/2010/main" val="4209331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25;p14">
            <a:extLst>
              <a:ext uri="{FF2B5EF4-FFF2-40B4-BE49-F238E27FC236}">
                <a16:creationId xmlns:a16="http://schemas.microsoft.com/office/drawing/2014/main" id="{76EA3015-EA2D-2802-C6DF-3571F2EA09BB}"/>
              </a:ext>
            </a:extLst>
          </p:cNvPr>
          <p:cNvSpPr txBox="1"/>
          <p:nvPr/>
        </p:nvSpPr>
        <p:spPr>
          <a:xfrm>
            <a:off x="877825" y="2452455"/>
            <a:ext cx="22855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第一部分</a:t>
            </a:r>
            <a:endParaRPr sz="2400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0D626C5-F26D-0BA1-BB8C-105E8E4F31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012" y="1804087"/>
            <a:ext cx="8026868" cy="3286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92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78C8A56-1035-929F-7472-E35EAE2C4D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6207" y="1840268"/>
            <a:ext cx="5926200" cy="3835952"/>
          </a:xfrm>
          <a:prstGeom prst="rect">
            <a:avLst/>
          </a:prstGeom>
        </p:spPr>
      </p:pic>
      <p:sp>
        <p:nvSpPr>
          <p:cNvPr id="4" name="Google Shape;125;p14">
            <a:extLst>
              <a:ext uri="{FF2B5EF4-FFF2-40B4-BE49-F238E27FC236}">
                <a16:creationId xmlns:a16="http://schemas.microsoft.com/office/drawing/2014/main" id="{27A25FE2-0BD6-9AD7-1A90-A02BF2C3FF30}"/>
              </a:ext>
            </a:extLst>
          </p:cNvPr>
          <p:cNvSpPr txBox="1"/>
          <p:nvPr/>
        </p:nvSpPr>
        <p:spPr>
          <a:xfrm>
            <a:off x="877825" y="2452455"/>
            <a:ext cx="22855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第二部分</a:t>
            </a:r>
            <a:endParaRPr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28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9A51416-635E-76FF-24BC-CE35321EEB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9186" y="835128"/>
            <a:ext cx="8612697" cy="439347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7E62C3B-3EBC-07BF-22BE-3F7494A3BC02}"/>
              </a:ext>
            </a:extLst>
          </p:cNvPr>
          <p:cNvSpPr txBox="1"/>
          <p:nvPr/>
        </p:nvSpPr>
        <p:spPr>
          <a:xfrm>
            <a:off x="2811805" y="5422707"/>
            <a:ext cx="95449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第 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1 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行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脱氧核糖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`C₅OH₇`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、腺嘌呤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`C₅H₄N₅`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、胸腺嘧啶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`C₅H₅N₂O₂`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、脱氧核糖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`C₅OH₇`</a:t>
            </a:r>
            <a:endParaRPr lang="zh-CN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第 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2 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行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磷酸盐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`PO₄`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、磷酸盐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`PO₄`</a:t>
            </a:r>
            <a:endParaRPr lang="zh-CN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第 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3 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行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脱氧核糖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`C₅OH₇`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、胞嘧啶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`C₄H₄N₃O`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、鸟嘌呤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 C₅H₄N₅O`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、脱氧核糖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`C₅OH₇`</a:t>
            </a:r>
            <a:endParaRPr lang="zh-CN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第 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4 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行</a:t>
            </a:r>
            <a:r>
              <a:rPr lang="en-US" altLang="zh-CN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磷酸盐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`PO₄`</a:t>
            </a:r>
            <a:r>
              <a:rPr lang="zh-CN" altLang="en-US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、磷酸盐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`PO₄`</a:t>
            </a:r>
            <a:endParaRPr lang="zh-CN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Google Shape;125;p14">
            <a:extLst>
              <a:ext uri="{FF2B5EF4-FFF2-40B4-BE49-F238E27FC236}">
                <a16:creationId xmlns:a16="http://schemas.microsoft.com/office/drawing/2014/main" id="{63862C96-B269-91AD-8704-F5FFF0CB23E5}"/>
              </a:ext>
            </a:extLst>
          </p:cNvPr>
          <p:cNvSpPr txBox="1"/>
          <p:nvPr/>
        </p:nvSpPr>
        <p:spPr>
          <a:xfrm>
            <a:off x="877825" y="2452455"/>
            <a:ext cx="22855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第三部分</a:t>
            </a:r>
            <a:endParaRPr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101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FDE3376-BE71-7329-B6D2-022E362B2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479" y="623759"/>
            <a:ext cx="4839472" cy="5799978"/>
          </a:xfrm>
          <a:prstGeom prst="rect">
            <a:avLst/>
          </a:prstGeom>
        </p:spPr>
      </p:pic>
      <p:sp>
        <p:nvSpPr>
          <p:cNvPr id="4" name="Google Shape;125;p14">
            <a:extLst>
              <a:ext uri="{FF2B5EF4-FFF2-40B4-BE49-F238E27FC236}">
                <a16:creationId xmlns:a16="http://schemas.microsoft.com/office/drawing/2014/main" id="{51645995-2BCF-4C8E-E216-94BA1ADF7D3C}"/>
              </a:ext>
            </a:extLst>
          </p:cNvPr>
          <p:cNvSpPr txBox="1"/>
          <p:nvPr/>
        </p:nvSpPr>
        <p:spPr>
          <a:xfrm>
            <a:off x="877825" y="2452455"/>
            <a:ext cx="22855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第四部分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6" name="Google Shape;125;p14">
            <a:extLst>
              <a:ext uri="{FF2B5EF4-FFF2-40B4-BE49-F238E27FC236}">
                <a16:creationId xmlns:a16="http://schemas.microsoft.com/office/drawing/2014/main" id="{CDF4457E-1A57-4F9A-B918-66010C87AFB0}"/>
              </a:ext>
            </a:extLst>
          </p:cNvPr>
          <p:cNvSpPr txBox="1"/>
          <p:nvPr/>
        </p:nvSpPr>
        <p:spPr>
          <a:xfrm>
            <a:off x="877825" y="3244334"/>
            <a:ext cx="22855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4,294,441,822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581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60D820B-9B94-7AC8-E642-7C97495088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225" y="993560"/>
            <a:ext cx="6465950" cy="5256669"/>
          </a:xfrm>
          <a:prstGeom prst="rect">
            <a:avLst/>
          </a:prstGeom>
        </p:spPr>
      </p:pic>
      <p:sp>
        <p:nvSpPr>
          <p:cNvPr id="4" name="Google Shape;125;p14">
            <a:extLst>
              <a:ext uri="{FF2B5EF4-FFF2-40B4-BE49-F238E27FC236}">
                <a16:creationId xmlns:a16="http://schemas.microsoft.com/office/drawing/2014/main" id="{88931F3B-87E2-6B6F-C178-32636902D87E}"/>
              </a:ext>
            </a:extLst>
          </p:cNvPr>
          <p:cNvSpPr txBox="1"/>
          <p:nvPr/>
        </p:nvSpPr>
        <p:spPr>
          <a:xfrm>
            <a:off x="877825" y="2452455"/>
            <a:ext cx="22855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第五部分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5" name="Google Shape;125;p14">
            <a:extLst>
              <a:ext uri="{FF2B5EF4-FFF2-40B4-BE49-F238E27FC236}">
                <a16:creationId xmlns:a16="http://schemas.microsoft.com/office/drawing/2014/main" id="{AD5EABDA-B661-E24F-1226-DA85173FB835}"/>
              </a:ext>
            </a:extLst>
          </p:cNvPr>
          <p:cNvSpPr txBox="1"/>
          <p:nvPr/>
        </p:nvSpPr>
        <p:spPr>
          <a:xfrm>
            <a:off x="877824" y="3244334"/>
            <a:ext cx="3731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14 x </a:t>
            </a:r>
            <a:r>
              <a:rPr lang="zh-CN" altLang="en-US" sz="2400" dirty="0">
                <a:solidFill>
                  <a:schemeClr val="bg1"/>
                </a:solidFill>
              </a:rPr>
              <a:t>波长（</a:t>
            </a:r>
            <a:r>
              <a:rPr lang="en-US" altLang="zh-CN" sz="2400" dirty="0">
                <a:solidFill>
                  <a:schemeClr val="bg1"/>
                </a:solidFill>
              </a:rPr>
              <a:t>126mm</a:t>
            </a:r>
            <a:r>
              <a:rPr lang="zh-CN" altLang="en-US" sz="2400" dirty="0">
                <a:solidFill>
                  <a:schemeClr val="bg1"/>
                </a:solidFill>
              </a:rPr>
              <a:t>）</a:t>
            </a:r>
          </a:p>
        </p:txBody>
      </p:sp>
      <p:sp>
        <p:nvSpPr>
          <p:cNvPr id="6" name="Google Shape;125;p14">
            <a:extLst>
              <a:ext uri="{FF2B5EF4-FFF2-40B4-BE49-F238E27FC236}">
                <a16:creationId xmlns:a16="http://schemas.microsoft.com/office/drawing/2014/main" id="{CC9ED93B-AF37-6446-1245-193EA25A2CC9}"/>
              </a:ext>
            </a:extLst>
          </p:cNvPr>
          <p:cNvSpPr txBox="1"/>
          <p:nvPr/>
        </p:nvSpPr>
        <p:spPr>
          <a:xfrm>
            <a:off x="877825" y="4036213"/>
            <a:ext cx="22855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4,292,853,750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84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C96A30E-51EE-D9C6-31CE-D31C51D7AF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871" y="1655806"/>
            <a:ext cx="7450695" cy="4095038"/>
          </a:xfrm>
          <a:prstGeom prst="rect">
            <a:avLst/>
          </a:prstGeom>
        </p:spPr>
      </p:pic>
      <p:sp>
        <p:nvSpPr>
          <p:cNvPr id="4" name="Google Shape;125;p14">
            <a:extLst>
              <a:ext uri="{FF2B5EF4-FFF2-40B4-BE49-F238E27FC236}">
                <a16:creationId xmlns:a16="http://schemas.microsoft.com/office/drawing/2014/main" id="{A16689A9-4A62-7BB6-32DE-093192BA659B}"/>
              </a:ext>
            </a:extLst>
          </p:cNvPr>
          <p:cNvSpPr txBox="1"/>
          <p:nvPr/>
        </p:nvSpPr>
        <p:spPr>
          <a:xfrm>
            <a:off x="877825" y="2452455"/>
            <a:ext cx="22855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第六部分</a:t>
            </a:r>
            <a:endParaRPr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324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43D5D42-7D60-9418-A25E-6A942F29FD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3719" y="752362"/>
            <a:ext cx="7149948" cy="5649004"/>
          </a:xfrm>
          <a:prstGeom prst="rect">
            <a:avLst/>
          </a:prstGeom>
        </p:spPr>
      </p:pic>
      <p:sp>
        <p:nvSpPr>
          <p:cNvPr id="4" name="Google Shape;125;p14">
            <a:extLst>
              <a:ext uri="{FF2B5EF4-FFF2-40B4-BE49-F238E27FC236}">
                <a16:creationId xmlns:a16="http://schemas.microsoft.com/office/drawing/2014/main" id="{CDBD3F1B-F82D-164A-322D-7FA984DFD915}"/>
              </a:ext>
            </a:extLst>
          </p:cNvPr>
          <p:cNvSpPr txBox="1"/>
          <p:nvPr/>
        </p:nvSpPr>
        <p:spPr>
          <a:xfrm>
            <a:off x="877825" y="2452455"/>
            <a:ext cx="22855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第七部分</a:t>
            </a:r>
            <a:endParaRPr sz="2400" dirty="0">
              <a:solidFill>
                <a:schemeClr val="bg1"/>
              </a:solidFill>
            </a:endParaRPr>
          </a:p>
        </p:txBody>
      </p:sp>
      <p:sp>
        <p:nvSpPr>
          <p:cNvPr id="5" name="Google Shape;125;p14">
            <a:extLst>
              <a:ext uri="{FF2B5EF4-FFF2-40B4-BE49-F238E27FC236}">
                <a16:creationId xmlns:a16="http://schemas.microsoft.com/office/drawing/2014/main" id="{F945BDF5-565F-42BC-0656-C70D8EC9600E}"/>
              </a:ext>
            </a:extLst>
          </p:cNvPr>
          <p:cNvSpPr txBox="1"/>
          <p:nvPr/>
        </p:nvSpPr>
        <p:spPr>
          <a:xfrm>
            <a:off x="877824" y="3244334"/>
            <a:ext cx="37312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2340 x </a:t>
            </a:r>
            <a:r>
              <a:rPr lang="zh-CN" altLang="en-US" sz="2400" dirty="0">
                <a:solidFill>
                  <a:schemeClr val="bg1"/>
                </a:solidFill>
              </a:rPr>
              <a:t>波长（</a:t>
            </a:r>
            <a:r>
              <a:rPr lang="en-US" altLang="zh-CN" sz="2400" dirty="0">
                <a:solidFill>
                  <a:schemeClr val="bg1"/>
                </a:solidFill>
              </a:rPr>
              <a:t>126mm</a:t>
            </a:r>
            <a:r>
              <a:rPr lang="zh-CN" altLang="en-US" sz="2400" dirty="0">
                <a:solidFill>
                  <a:schemeClr val="bg1"/>
                </a:solidFill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821216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25;p14">
            <a:extLst>
              <a:ext uri="{FF2B5EF4-FFF2-40B4-BE49-F238E27FC236}">
                <a16:creationId xmlns:a16="http://schemas.microsoft.com/office/drawing/2014/main" id="{1280A87F-AE94-420E-F199-A3313BE32B5F}"/>
              </a:ext>
            </a:extLst>
          </p:cNvPr>
          <p:cNvSpPr txBox="1"/>
          <p:nvPr/>
        </p:nvSpPr>
        <p:spPr>
          <a:xfrm>
            <a:off x="877825" y="2452455"/>
            <a:ext cx="22855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阿雷西博信息</a:t>
            </a:r>
            <a:endParaRPr sz="2400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1CB95BC-3A94-8D40-0A62-BC363E95A1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496" y="214312"/>
            <a:ext cx="2143125" cy="6429375"/>
          </a:xfrm>
          <a:prstGeom prst="rect">
            <a:avLst/>
          </a:prstGeom>
        </p:spPr>
      </p:pic>
      <p:sp>
        <p:nvSpPr>
          <p:cNvPr id="4" name="Google Shape;125;p14">
            <a:extLst>
              <a:ext uri="{FF2B5EF4-FFF2-40B4-BE49-F238E27FC236}">
                <a16:creationId xmlns:a16="http://schemas.microsoft.com/office/drawing/2014/main" id="{D974BC8C-3EFC-944C-C2C5-C1A2390473FC}"/>
              </a:ext>
            </a:extLst>
          </p:cNvPr>
          <p:cNvSpPr txBox="1"/>
          <p:nvPr/>
        </p:nvSpPr>
        <p:spPr>
          <a:xfrm>
            <a:off x="857155" y="3666882"/>
            <a:ext cx="22855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位图法</a:t>
            </a:r>
            <a:endParaRPr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81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48CFA81-F23D-6CB6-3A42-A59D9F7006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4289" y="99592"/>
            <a:ext cx="3969519" cy="6658816"/>
          </a:xfrm>
          <a:prstGeom prst="rect">
            <a:avLst/>
          </a:prstGeom>
        </p:spPr>
      </p:pic>
      <p:sp>
        <p:nvSpPr>
          <p:cNvPr id="4" name="Google Shape;125;p14">
            <a:extLst>
              <a:ext uri="{FF2B5EF4-FFF2-40B4-BE49-F238E27FC236}">
                <a16:creationId xmlns:a16="http://schemas.microsoft.com/office/drawing/2014/main" id="{ED6C2B95-98C8-81E6-458E-D2F8BDF03BFA}"/>
              </a:ext>
            </a:extLst>
          </p:cNvPr>
          <p:cNvSpPr txBox="1"/>
          <p:nvPr/>
        </p:nvSpPr>
        <p:spPr>
          <a:xfrm>
            <a:off x="877825" y="2452455"/>
            <a:ext cx="22855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银河信标</a:t>
            </a:r>
            <a:endParaRPr sz="2400" dirty="0">
              <a:solidFill>
                <a:schemeClr val="bg1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359F6A9-E103-1A56-0ACB-F6D4463BF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9401" y="99592"/>
            <a:ext cx="2189552" cy="6658816"/>
          </a:xfrm>
          <a:prstGeom prst="rect">
            <a:avLst/>
          </a:prstGeom>
        </p:spPr>
      </p:pic>
      <p:sp>
        <p:nvSpPr>
          <p:cNvPr id="7" name="Google Shape;125;p14">
            <a:extLst>
              <a:ext uri="{FF2B5EF4-FFF2-40B4-BE49-F238E27FC236}">
                <a16:creationId xmlns:a16="http://schemas.microsoft.com/office/drawing/2014/main" id="{1625B8E2-5481-9DBF-7C29-31098E1B6194}"/>
              </a:ext>
            </a:extLst>
          </p:cNvPr>
          <p:cNvSpPr txBox="1"/>
          <p:nvPr/>
        </p:nvSpPr>
        <p:spPr>
          <a:xfrm>
            <a:off x="7220825" y="2452455"/>
            <a:ext cx="19588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地球坐标</a:t>
            </a:r>
            <a:endParaRPr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574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9A21115-BD5B-70D0-DB86-F0EF6A7164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027" y="308240"/>
            <a:ext cx="9348928" cy="6240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73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C1DE714-9F8D-5AB6-2366-D2C8F45689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668505"/>
            <a:ext cx="5361790" cy="3035080"/>
          </a:xfrm>
          <a:prstGeom prst="rect">
            <a:avLst/>
          </a:prstGeom>
        </p:spPr>
      </p:pic>
      <p:sp>
        <p:nvSpPr>
          <p:cNvPr id="4" name="Google Shape;125;p14">
            <a:extLst>
              <a:ext uri="{FF2B5EF4-FFF2-40B4-BE49-F238E27FC236}">
                <a16:creationId xmlns:a16="http://schemas.microsoft.com/office/drawing/2014/main" id="{147B31B6-12F7-6128-CFA6-3D621B28DA6A}"/>
              </a:ext>
            </a:extLst>
          </p:cNvPr>
          <p:cNvSpPr txBox="1"/>
          <p:nvPr/>
        </p:nvSpPr>
        <p:spPr>
          <a:xfrm>
            <a:off x="877824" y="4145941"/>
            <a:ext cx="37328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最开始要怎样建立沟通 ？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8" name="Google Shape;125;p14">
            <a:extLst>
              <a:ext uri="{FF2B5EF4-FFF2-40B4-BE49-F238E27FC236}">
                <a16:creationId xmlns:a16="http://schemas.microsoft.com/office/drawing/2014/main" id="{D3147D52-87E7-866C-FECF-C4E3BC5D6739}"/>
              </a:ext>
            </a:extLst>
          </p:cNvPr>
          <p:cNvSpPr txBox="1"/>
          <p:nvPr/>
        </p:nvSpPr>
        <p:spPr>
          <a:xfrm>
            <a:off x="877824" y="2452455"/>
            <a:ext cx="387608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什么是 </a:t>
            </a:r>
            <a:r>
              <a:rPr lang="en-US" altLang="zh-CN" sz="24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AAAAA </a:t>
            </a:r>
            <a:r>
              <a:rPr lang="zh-CN" altLang="en-US" sz="24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自译解系统 ？</a:t>
            </a:r>
            <a:endParaRPr sz="2400" dirty="0">
              <a:solidFill>
                <a:schemeClr val="bg1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0008BD0-A4A3-4ED2-693F-E4857D9DB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154415"/>
            <a:ext cx="5361791" cy="3410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161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D76EF49-3DF6-212D-D057-8B219CD07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8303" y="431371"/>
            <a:ext cx="7572957" cy="5995258"/>
          </a:xfrm>
          <a:prstGeom prst="rect">
            <a:avLst/>
          </a:prstGeom>
        </p:spPr>
      </p:pic>
      <p:sp>
        <p:nvSpPr>
          <p:cNvPr id="4" name="Google Shape;125;p14">
            <a:extLst>
              <a:ext uri="{FF2B5EF4-FFF2-40B4-BE49-F238E27FC236}">
                <a16:creationId xmlns:a16="http://schemas.microsoft.com/office/drawing/2014/main" id="{D1F92DCB-54F4-5769-5C29-C125CD69DACF}"/>
              </a:ext>
            </a:extLst>
          </p:cNvPr>
          <p:cNvSpPr txBox="1"/>
          <p:nvPr/>
        </p:nvSpPr>
        <p:spPr>
          <a:xfrm>
            <a:off x="877825" y="2452455"/>
            <a:ext cx="22855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先驱者计划</a:t>
            </a:r>
            <a:endParaRPr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0035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25;p14">
            <a:extLst>
              <a:ext uri="{FF2B5EF4-FFF2-40B4-BE49-F238E27FC236}">
                <a16:creationId xmlns:a16="http://schemas.microsoft.com/office/drawing/2014/main" id="{3B8DBB15-58A0-0BAB-8E01-C4B822019D04}"/>
              </a:ext>
            </a:extLst>
          </p:cNvPr>
          <p:cNvSpPr txBox="1"/>
          <p:nvPr/>
        </p:nvSpPr>
        <p:spPr>
          <a:xfrm>
            <a:off x="877825" y="4965792"/>
            <a:ext cx="22855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佛克兰</a:t>
            </a:r>
            <a:r>
              <a:rPr lang="en-US" altLang="zh-CN" sz="24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·</a:t>
            </a:r>
            <a:r>
              <a:rPr lang="zh-CN" altLang="en-US" sz="24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德雷克</a:t>
            </a:r>
            <a:endParaRPr sz="2400" dirty="0">
              <a:solidFill>
                <a:schemeClr val="bg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CEEA553-B38C-1F49-D2E8-8AEC346096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825" y="273394"/>
            <a:ext cx="5366951" cy="36129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0754EF6-C900-0E12-244C-21C9A0FD22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180" y="2821787"/>
            <a:ext cx="5934995" cy="3962159"/>
          </a:xfrm>
          <a:prstGeom prst="rect">
            <a:avLst/>
          </a:prstGeom>
        </p:spPr>
      </p:pic>
      <p:sp>
        <p:nvSpPr>
          <p:cNvPr id="10" name="Google Shape;125;p14">
            <a:extLst>
              <a:ext uri="{FF2B5EF4-FFF2-40B4-BE49-F238E27FC236}">
                <a16:creationId xmlns:a16="http://schemas.microsoft.com/office/drawing/2014/main" id="{C21D757E-9FDA-69C0-7A92-6AC5C2883114}"/>
              </a:ext>
            </a:extLst>
          </p:cNvPr>
          <p:cNvSpPr txBox="1"/>
          <p:nvPr/>
        </p:nvSpPr>
        <p:spPr>
          <a:xfrm>
            <a:off x="8233223" y="993593"/>
            <a:ext cx="308095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阿雷西博射电望远镜</a:t>
            </a:r>
            <a:endParaRPr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3016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recibo_message">
            <a:hlinkClick r:id="" action="ppaction://media"/>
            <a:extLst>
              <a:ext uri="{FF2B5EF4-FFF2-40B4-BE49-F238E27FC236}">
                <a16:creationId xmlns:a16="http://schemas.microsoft.com/office/drawing/2014/main" id="{B1066773-CFA5-36D8-2F74-EC9DBB5E60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667633" y="3611303"/>
            <a:ext cx="609600" cy="609600"/>
          </a:xfrm>
          <a:prstGeom prst="rect">
            <a:avLst/>
          </a:prstGeom>
        </p:spPr>
      </p:pic>
      <p:sp>
        <p:nvSpPr>
          <p:cNvPr id="3" name="Google Shape;125;p14">
            <a:extLst>
              <a:ext uri="{FF2B5EF4-FFF2-40B4-BE49-F238E27FC236}">
                <a16:creationId xmlns:a16="http://schemas.microsoft.com/office/drawing/2014/main" id="{1A25E6D3-ECA2-A157-BF67-3457440064F5}"/>
              </a:ext>
            </a:extLst>
          </p:cNvPr>
          <p:cNvSpPr txBox="1"/>
          <p:nvPr/>
        </p:nvSpPr>
        <p:spPr>
          <a:xfrm>
            <a:off x="4953247" y="2687515"/>
            <a:ext cx="22855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阿雷西博信息</a:t>
            </a:r>
            <a:endParaRPr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9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ABC6119-9F65-F730-32CF-5BCB0FAD66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825" y="166232"/>
            <a:ext cx="3972479" cy="6525536"/>
          </a:xfrm>
          <a:prstGeom prst="rect">
            <a:avLst/>
          </a:prstGeom>
        </p:spPr>
      </p:pic>
      <p:sp>
        <p:nvSpPr>
          <p:cNvPr id="6" name="Google Shape;125;p14">
            <a:extLst>
              <a:ext uri="{FF2B5EF4-FFF2-40B4-BE49-F238E27FC236}">
                <a16:creationId xmlns:a16="http://schemas.microsoft.com/office/drawing/2014/main" id="{DDE3ED8D-4838-10A8-30D1-8B67D4F07EF5}"/>
              </a:ext>
            </a:extLst>
          </p:cNvPr>
          <p:cNvSpPr txBox="1"/>
          <p:nvPr/>
        </p:nvSpPr>
        <p:spPr>
          <a:xfrm>
            <a:off x="877825" y="2452455"/>
            <a:ext cx="22855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阿雷西博信息</a:t>
            </a:r>
            <a:endParaRPr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85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957CA22-B932-ADF5-4E75-2C429F9B63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9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25;p14">
            <a:extLst>
              <a:ext uri="{FF2B5EF4-FFF2-40B4-BE49-F238E27FC236}">
                <a16:creationId xmlns:a16="http://schemas.microsoft.com/office/drawing/2014/main" id="{99F75CDD-FDF1-F8DF-8925-CAFD254099A5}"/>
              </a:ext>
            </a:extLst>
          </p:cNvPr>
          <p:cNvSpPr txBox="1"/>
          <p:nvPr/>
        </p:nvSpPr>
        <p:spPr>
          <a:xfrm>
            <a:off x="877825" y="2452455"/>
            <a:ext cx="22855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阿雷西博信息</a:t>
            </a:r>
            <a:endParaRPr sz="2400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1D0FB18-A5CE-4E03-7641-0EDF8A6D04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524" y="190758"/>
            <a:ext cx="2162432" cy="647648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B6C65E8-0E86-9E8A-CB66-BF83714558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837" y="214312"/>
            <a:ext cx="2143125" cy="6429375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BD8E23D9-BDBB-009F-538C-4D9B6AA449C5}"/>
              </a:ext>
            </a:extLst>
          </p:cNvPr>
          <p:cNvSpPr/>
          <p:nvPr/>
        </p:nvSpPr>
        <p:spPr>
          <a:xfrm>
            <a:off x="6484915" y="2452455"/>
            <a:ext cx="1210962" cy="7246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上色</a:t>
            </a:r>
          </a:p>
        </p:txBody>
      </p:sp>
    </p:spTree>
    <p:extLst>
      <p:ext uri="{BB962C8B-B14F-4D97-AF65-F5344CB8AC3E}">
        <p14:creationId xmlns:p14="http://schemas.microsoft.com/office/powerpoint/2010/main" val="56725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9924A18-3B1D-1DCF-2AE0-F9CEA85B1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037" y="2026508"/>
            <a:ext cx="6711456" cy="3064476"/>
          </a:xfrm>
          <a:prstGeom prst="rect">
            <a:avLst/>
          </a:prstGeom>
        </p:spPr>
      </p:pic>
      <p:sp>
        <p:nvSpPr>
          <p:cNvPr id="5" name="Google Shape;125;p14">
            <a:extLst>
              <a:ext uri="{FF2B5EF4-FFF2-40B4-BE49-F238E27FC236}">
                <a16:creationId xmlns:a16="http://schemas.microsoft.com/office/drawing/2014/main" id="{B5D60868-9C90-8F1A-B469-EEE2832C2BC5}"/>
              </a:ext>
            </a:extLst>
          </p:cNvPr>
          <p:cNvSpPr txBox="1"/>
          <p:nvPr/>
        </p:nvSpPr>
        <p:spPr>
          <a:xfrm>
            <a:off x="877825" y="2452455"/>
            <a:ext cx="228550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400" dirty="0">
                <a:solidFill>
                  <a:schemeClr val="bg1"/>
                </a:solidFill>
                <a:latin typeface="Calibri"/>
                <a:cs typeface="Calibri"/>
                <a:sym typeface="Calibri"/>
              </a:rPr>
              <a:t>第一部分</a:t>
            </a:r>
            <a:endParaRPr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356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92cae17f381159bf6f023c79094caaec0cca0ed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 w="1905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7127</TotalTime>
  <Words>1653</Words>
  <Application>Microsoft Office PowerPoint</Application>
  <PresentationFormat>宽屏</PresentationFormat>
  <Paragraphs>147</Paragraphs>
  <Slides>19</Slides>
  <Notes>19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8" baseType="lpstr">
      <vt:lpstr>Google Sans</vt:lpstr>
      <vt:lpstr>myfont</vt:lpstr>
      <vt:lpstr>PingFang SC</vt:lpstr>
      <vt:lpstr>微软雅黑</vt:lpstr>
      <vt:lpstr>Arial</vt:lpstr>
      <vt:lpstr>Calibri</vt:lpstr>
      <vt:lpstr>Calibri Light</vt:lpstr>
      <vt:lpstr>Consolas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EXP</dc:creator>
  <cp:lastModifiedBy>Administrator</cp:lastModifiedBy>
  <cp:revision>1038</cp:revision>
  <dcterms:created xsi:type="dcterms:W3CDTF">2015-07-27T07:00:14Z</dcterms:created>
  <dcterms:modified xsi:type="dcterms:W3CDTF">2023-04-05T13:21:50Z</dcterms:modified>
</cp:coreProperties>
</file>